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AA123-6B17-4D03-83BC-593B71C5A2DA}" type="datetimeFigureOut">
              <a:rPr lang="en-US" smtClean="0"/>
              <a:pPr/>
              <a:t>22/10/2019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FA4628-65DB-4B5E-A7B1-8D81DCBB10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AA123-6B17-4D03-83BC-593B71C5A2DA}" type="datetimeFigureOut">
              <a:rPr lang="en-US" smtClean="0"/>
              <a:pPr/>
              <a:t>22/10/2019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A4628-65DB-4B5E-A7B1-8D81DCBB10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268" name="Picture 4" descr="Ð¯Ð½Ð´ÐµÐºÑ.Ð¤Ð¾ÑÐºÐ¸"/>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1676400" y="1676400"/>
            <a:ext cx="6019800" cy="1892826"/>
          </a:xfrm>
          <a:prstGeom prst="rect">
            <a:avLst/>
          </a:prstGeom>
          <a:noFill/>
        </p:spPr>
        <p:txBody>
          <a:bodyPr wrap="square" rtlCol="0">
            <a:spAutoFit/>
          </a:bodyPr>
          <a:lstStyle/>
          <a:p>
            <a:pPr algn="ctr">
              <a:lnSpc>
                <a:spcPct val="200000"/>
              </a:lnSpc>
            </a:pPr>
            <a:r>
              <a:rPr lang="en-US" sz="2800" dirty="0">
                <a:latin typeface="Algerian" pitchFamily="82" charset="0"/>
              </a:rPr>
              <a:t>MÔN: LỊCH SỬ LỚP </a:t>
            </a:r>
            <a:r>
              <a:rPr lang="en-US" sz="2800" dirty="0" smtClean="0">
                <a:latin typeface="Algerian" pitchFamily="82" charset="0"/>
              </a:rPr>
              <a:t>4</a:t>
            </a:r>
            <a:endParaRPr lang="vi-VN" sz="2800" dirty="0" smtClean="0">
              <a:latin typeface="Algerian" pitchFamily="82" charset="0"/>
            </a:endParaRPr>
          </a:p>
          <a:p>
            <a:pPr>
              <a:spcBef>
                <a:spcPts val="600"/>
              </a:spcBef>
              <a:spcAft>
                <a:spcPts val="600"/>
              </a:spcAft>
            </a:pPr>
            <a:r>
              <a:rPr lang="en-US" sz="2800" dirty="0">
                <a:latin typeface="Algerian" pitchFamily="82" charset="0"/>
              </a:rPr>
              <a:t> </a:t>
            </a:r>
            <a:r>
              <a:rPr lang="en-US" sz="2800" dirty="0" smtClean="0">
                <a:latin typeface="Algerian" pitchFamily="82" charset="0"/>
              </a:rPr>
              <a:t>                       </a:t>
            </a:r>
            <a:r>
              <a:rPr lang="en-US" sz="2800" dirty="0" smtClean="0">
                <a:latin typeface="Algerian" pitchFamily="82" charset="0"/>
              </a:rPr>
              <a:t> </a:t>
            </a:r>
            <a:r>
              <a:rPr lang="en-US" sz="2800" dirty="0">
                <a:latin typeface="Algerian" pitchFamily="82" charset="0"/>
              </a:rPr>
              <a:t>LỚP </a:t>
            </a:r>
            <a:r>
              <a:rPr lang="en-US" sz="2800" dirty="0" smtClean="0">
                <a:latin typeface="Algerian" pitchFamily="82" charset="0"/>
              </a:rPr>
              <a:t>4</a:t>
            </a:r>
            <a:r>
              <a:rPr lang="en-US" sz="2800" dirty="0" smtClean="0">
                <a:latin typeface="Algerian" pitchFamily="82" charset="0"/>
              </a:rPr>
              <a:t/>
            </a:r>
            <a:br>
              <a:rPr lang="en-US" sz="2800" dirty="0" smtClean="0">
                <a:latin typeface="Algerian" pitchFamily="82" charset="0"/>
              </a:rPr>
            </a:br>
            <a:r>
              <a:rPr lang="en-US" sz="2800" dirty="0" err="1">
                <a:latin typeface="Algerian" pitchFamily="82" charset="0"/>
              </a:rPr>
              <a:t>Giáo</a:t>
            </a:r>
            <a:r>
              <a:rPr lang="en-US" sz="2800" dirty="0">
                <a:latin typeface="Algerian" pitchFamily="82" charset="0"/>
              </a:rPr>
              <a:t> </a:t>
            </a:r>
            <a:r>
              <a:rPr lang="en-US" sz="2800" dirty="0" err="1">
                <a:latin typeface="Algerian" pitchFamily="82" charset="0"/>
              </a:rPr>
              <a:t>viên</a:t>
            </a:r>
            <a:r>
              <a:rPr lang="en-US" sz="2800" dirty="0" smtClean="0">
                <a:latin typeface="Algerian" pitchFamily="82" charset="0"/>
              </a:rPr>
              <a:t>:</a:t>
            </a:r>
            <a:r>
              <a:rPr lang="vi-VN" sz="2800" dirty="0" smtClean="0">
                <a:latin typeface="Algerian" pitchFamily="82" charset="0"/>
              </a:rPr>
              <a:t> </a:t>
            </a:r>
            <a:r>
              <a:rPr lang="en-US" sz="2800" dirty="0" smtClean="0">
                <a:latin typeface="Algerian" pitchFamily="82" charset="0"/>
              </a:rPr>
              <a:t>NGUYỄN Thu </a:t>
            </a:r>
            <a:r>
              <a:rPr lang="en-US" sz="2800" dirty="0" err="1" smtClean="0">
                <a:latin typeface="Algerian" pitchFamily="82" charset="0"/>
              </a:rPr>
              <a:t>hồng</a:t>
            </a:r>
            <a:endParaRPr lang="en-US" sz="28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otion Backgrounds for PowerPoint ristian mo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219200" y="533400"/>
            <a:ext cx="6400800" cy="923330"/>
          </a:xfrm>
          <a:prstGeom prst="rect">
            <a:avLst/>
          </a:prstGeom>
          <a:noFill/>
        </p:spPr>
        <p:txBody>
          <a:bodyPr wrap="square" rtlCol="0">
            <a:spAutoFit/>
          </a:bodyPr>
          <a:lstStyle/>
          <a:p>
            <a:pPr>
              <a:buFont typeface="Arial" charset="0"/>
              <a:buChar char="•"/>
            </a:pPr>
            <a:r>
              <a:rPr lang="vi-VN" b="1" dirty="0" smtClean="0">
                <a:latin typeface="+mj-lt"/>
              </a:rPr>
              <a:t>Sau chiến thắng Bạch Đằng, Ngô Quyền đã làm gì ?</a:t>
            </a:r>
            <a:r>
              <a:rPr lang="vi-VN" dirty="0" smtClean="0">
                <a:latin typeface="+mj-lt"/>
              </a:rPr>
              <a:t/>
            </a:r>
            <a:br>
              <a:rPr lang="vi-VN" dirty="0" smtClean="0">
                <a:latin typeface="+mj-lt"/>
              </a:rPr>
            </a:br>
            <a:r>
              <a:rPr lang="vi-VN" dirty="0" smtClean="0">
                <a:latin typeface="+mj-lt"/>
              </a:rPr>
              <a:t>- Sau chiến thắng Bạch Đằng, mùa xuân năm 939, Ngô quyền xưng vương (Ngô Vương) và chọn Cổ Loa làm kinh đô.</a:t>
            </a:r>
          </a:p>
        </p:txBody>
      </p:sp>
      <p:sp>
        <p:nvSpPr>
          <p:cNvPr id="5" name="Rectangle 4"/>
          <p:cNvSpPr/>
          <p:nvPr/>
        </p:nvSpPr>
        <p:spPr>
          <a:xfrm>
            <a:off x="1219200" y="1524000"/>
            <a:ext cx="6934200" cy="4801314"/>
          </a:xfrm>
          <a:prstGeom prst="rect">
            <a:avLst/>
          </a:prstGeom>
        </p:spPr>
        <p:txBody>
          <a:bodyPr wrap="square">
            <a:spAutoFit/>
          </a:bodyPr>
          <a:lstStyle/>
          <a:p>
            <a:r>
              <a:rPr lang="vi-VN" b="1" dirty="0">
                <a:latin typeface="+mj-lt"/>
              </a:rPr>
              <a:t>4. Ý nghĩa của chiến thắng Bạch </a:t>
            </a:r>
            <a:r>
              <a:rPr lang="vi-VN" b="1" dirty="0" smtClean="0">
                <a:latin typeface="+mj-lt"/>
              </a:rPr>
              <a:t>Đằng :</a:t>
            </a:r>
            <a:r>
              <a:rPr lang="vi-VN" dirty="0" smtClean="0">
                <a:latin typeface="+mj-lt"/>
              </a:rPr>
              <a:t/>
            </a:r>
            <a:br>
              <a:rPr lang="vi-VN" dirty="0" smtClean="0">
                <a:latin typeface="+mj-lt"/>
              </a:rPr>
            </a:br>
            <a:r>
              <a:rPr lang="vi-VN" dirty="0" smtClean="0">
                <a:latin typeface="+mj-lt"/>
              </a:rPr>
              <a:t>- Chiến </a:t>
            </a:r>
            <a:r>
              <a:rPr lang="vi-VN" dirty="0">
                <a:latin typeface="+mj-lt"/>
              </a:rPr>
              <a:t>thắng Bạch Đằng kết thúc thời kì hơn một nghìn năm nước ta bị phong kiến phương Bắc đô hộ, mở ra thời kì độc lập lâu dài cho dân tộc</a:t>
            </a:r>
            <a:r>
              <a:rPr lang="vi-VN" dirty="0" smtClean="0">
                <a:latin typeface="+mj-lt"/>
              </a:rPr>
              <a:t>.</a:t>
            </a:r>
            <a:br>
              <a:rPr lang="vi-VN" dirty="0" smtClean="0">
                <a:latin typeface="+mj-lt"/>
              </a:rPr>
            </a:br>
            <a:r>
              <a:rPr lang="vi-VN" dirty="0" smtClean="0">
                <a:latin typeface="+mj-lt"/>
              </a:rPr>
              <a:t>- Để </a:t>
            </a:r>
            <a:r>
              <a:rPr lang="vi-VN" dirty="0">
                <a:latin typeface="+mj-lt"/>
              </a:rPr>
              <a:t>tưởng nhớ công ơn của Ngô Quyền, nhân dân ta đã làm gì?</a:t>
            </a:r>
            <a:r>
              <a:rPr lang="vi-VN" dirty="0" smtClean="0">
                <a:latin typeface="+mj-lt"/>
              </a:rPr>
              <a:t/>
            </a:r>
            <a:br>
              <a:rPr lang="vi-VN" dirty="0" smtClean="0">
                <a:latin typeface="+mj-lt"/>
              </a:rPr>
            </a:br>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pPr algn="ctr"/>
            <a:r>
              <a:rPr lang="vi-VN" b="1" dirty="0" smtClean="0">
                <a:solidFill>
                  <a:srgbClr val="FF0000"/>
                </a:solidFill>
                <a:latin typeface="+mj-lt"/>
              </a:rPr>
              <a:t>Lăng </a:t>
            </a:r>
            <a:r>
              <a:rPr lang="vi-VN" b="1" dirty="0">
                <a:solidFill>
                  <a:srgbClr val="FF0000"/>
                </a:solidFill>
                <a:latin typeface="+mj-lt"/>
              </a:rPr>
              <a:t>Ngô Quyền ở xã Đường Lâm (thị xã Sơn Tây, Hà Tây)</a:t>
            </a:r>
            <a:r>
              <a:rPr lang="vi-VN" b="1" dirty="0" smtClean="0">
                <a:solidFill>
                  <a:srgbClr val="FF0000"/>
                </a:solidFill>
                <a:latin typeface="+mj-lt"/>
              </a:rPr>
              <a:t/>
            </a:r>
            <a:br>
              <a:rPr lang="vi-VN" b="1" dirty="0" smtClean="0">
                <a:solidFill>
                  <a:srgbClr val="FF0000"/>
                </a:solidFill>
                <a:latin typeface="+mj-lt"/>
              </a:rPr>
            </a:br>
            <a:r>
              <a:rPr lang="vi-VN" b="1" dirty="0">
                <a:solidFill>
                  <a:srgbClr val="FF0000"/>
                </a:solidFill>
                <a:latin typeface="+mj-lt"/>
              </a:rPr>
              <a:t>Đền thờ Ngô Quyền ở Đường Lâm </a:t>
            </a:r>
            <a:r>
              <a:rPr lang="vi-VN" b="1" dirty="0" smtClean="0">
                <a:solidFill>
                  <a:srgbClr val="FF0000"/>
                </a:solidFill>
                <a:latin typeface="+mj-lt"/>
              </a:rPr>
              <a:t>(</a:t>
            </a:r>
            <a:r>
              <a:rPr lang="vi-VN" b="1" dirty="0">
                <a:solidFill>
                  <a:srgbClr val="FF0000"/>
                </a:solidFill>
                <a:latin typeface="+mj-lt"/>
              </a:rPr>
              <a:t>Sơn Tây-Hà </a:t>
            </a:r>
            <a:r>
              <a:rPr lang="vi-VN" b="1" dirty="0" smtClean="0">
                <a:solidFill>
                  <a:srgbClr val="FF0000"/>
                </a:solidFill>
                <a:latin typeface="+mj-lt"/>
              </a:rPr>
              <a:t>Nội)</a:t>
            </a:r>
            <a:r>
              <a:rPr lang="vi-VN" b="1" dirty="0">
                <a:solidFill>
                  <a:srgbClr val="FF0000"/>
                </a:solidFill>
                <a:latin typeface="+mj-lt"/>
              </a:rPr>
              <a:t> </a:t>
            </a:r>
            <a:r>
              <a:rPr lang="vi-VN" b="1" dirty="0" smtClean="0">
                <a:solidFill>
                  <a:srgbClr val="FF0000"/>
                </a:solidFill>
                <a:latin typeface="+mj-lt"/>
              </a:rPr>
              <a:t>Tượng </a:t>
            </a:r>
            <a:r>
              <a:rPr lang="vi-VN" b="1" dirty="0">
                <a:solidFill>
                  <a:srgbClr val="FF0000"/>
                </a:solidFill>
                <a:latin typeface="+mj-lt"/>
              </a:rPr>
              <a:t>Ngô Quyền (Hải Phòng) </a:t>
            </a:r>
            <a:r>
              <a:rPr lang="vi-VN" dirty="0" smtClean="0">
                <a:latin typeface="+mj-lt"/>
              </a:rPr>
              <a:t/>
            </a:r>
            <a:br>
              <a:rPr lang="vi-VN" dirty="0" smtClean="0">
                <a:latin typeface="+mj-lt"/>
              </a:rPr>
            </a:br>
            <a:endParaRPr lang="en-US" dirty="0">
              <a:latin typeface="+mj-lt"/>
            </a:endParaRPr>
          </a:p>
        </p:txBody>
      </p:sp>
      <p:pic>
        <p:nvPicPr>
          <p:cNvPr id="6" name="Picture 5" descr="tải xuống.jpg"/>
          <p:cNvPicPr>
            <a:picLocks noChangeAspect="1"/>
          </p:cNvPicPr>
          <p:nvPr/>
        </p:nvPicPr>
        <p:blipFill>
          <a:blip r:embed="rId3"/>
          <a:stretch>
            <a:fillRect/>
          </a:stretch>
        </p:blipFill>
        <p:spPr>
          <a:xfrm>
            <a:off x="2971800" y="2743200"/>
            <a:ext cx="3581400" cy="228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Ð Ð°Ð´Ð¸ÐºÐ°Ð»-Ð¤Ð¾ÑÐ¾ - â¤ liked on Polyvore featuring backgrounds, fonds, wallpaper, brown, vintage, borders and picture fram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914400" y="1676400"/>
            <a:ext cx="7924800" cy="4524315"/>
          </a:xfrm>
          <a:prstGeom prst="rect">
            <a:avLst/>
          </a:prstGeom>
          <a:solidFill>
            <a:schemeClr val="bg1"/>
          </a:solidFill>
        </p:spPr>
        <p:txBody>
          <a:bodyPr wrap="square">
            <a:spAutoFit/>
          </a:bodyPr>
          <a:lstStyle/>
          <a:p>
            <a:pPr>
              <a:buFont typeface="Arial" charset="0"/>
              <a:buChar char="•"/>
            </a:pPr>
            <a:r>
              <a:rPr lang="vi-VN" sz="2400" b="1" dirty="0">
                <a:latin typeface="+mj-lt"/>
              </a:rPr>
              <a:t>Câu hỏi :</a:t>
            </a:r>
            <a:r>
              <a:rPr lang="vi-VN" sz="2400" dirty="0">
                <a:latin typeface="+mj-lt"/>
              </a:rPr>
              <a:t/>
            </a:r>
            <a:br>
              <a:rPr lang="vi-VN" sz="2400" dirty="0">
                <a:latin typeface="+mj-lt"/>
              </a:rPr>
            </a:br>
            <a:r>
              <a:rPr lang="vi-VN" sz="2400" dirty="0">
                <a:latin typeface="+mj-lt"/>
              </a:rPr>
              <a:t>- Để tỏ lòng biết ơn Ngô Quyền và các thế hệ ông cha ta đi trước thì thế hệ trẻ chúng ta cần phải làm gì?</a:t>
            </a:r>
            <a:br>
              <a:rPr lang="vi-VN" sz="2400" dirty="0">
                <a:latin typeface="+mj-lt"/>
              </a:rPr>
            </a:br>
            <a:endParaRPr lang="vi-VN" sz="2400" dirty="0">
              <a:latin typeface="+mj-lt"/>
            </a:endParaRPr>
          </a:p>
          <a:p>
            <a:pPr>
              <a:buFont typeface="Arial" charset="0"/>
              <a:buChar char="•"/>
            </a:pPr>
            <a:r>
              <a:rPr lang="vi-VN" sz="2400" b="1" dirty="0"/>
              <a:t>BÀI HỌC</a:t>
            </a:r>
            <a:r>
              <a:rPr lang="vi-VN" sz="2400" dirty="0"/>
              <a:t/>
            </a:r>
            <a:br>
              <a:rPr lang="vi-VN" sz="2400" dirty="0"/>
            </a:br>
            <a:r>
              <a:rPr lang="vi-VN" sz="2400" dirty="0"/>
              <a:t>- Quân Nam Hán kéo sang đánh nước ta. Ngô Quyền chỉ huy quân dân ta, lợi dụng thuỷ triều lên xuống trên sông Bạch Đằng, nhử giặc vào bãi cọc rồi đánh tan quân xâm lược (năm 938).</a:t>
            </a:r>
            <a:br>
              <a:rPr lang="vi-VN" sz="2400" dirty="0"/>
            </a:br>
            <a:r>
              <a:rPr lang="vi-VN" sz="2400" dirty="0"/>
              <a:t>- Ngô Quyền lên ngôi vua đã kết thúc hoàn toàn thời kì đô hộ của phong kiến phương Bắc và mở đầu cho thời kì độc lập lâu dài của nước ta.</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ustic Nautical Decor by Allyson Filkins on Ets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838200" y="2743200"/>
            <a:ext cx="7191391" cy="584775"/>
          </a:xfrm>
          <a:prstGeom prst="rect">
            <a:avLst/>
          </a:prstGeom>
          <a:solidFill>
            <a:schemeClr val="bg1"/>
          </a:solidFill>
        </p:spPr>
        <p:txBody>
          <a:bodyPr wrap="none" lIns="91440" tIns="45720" rIns="91440" bIns="45720">
            <a:spAutoFit/>
          </a:bodyPr>
          <a:lstStyle/>
          <a:p>
            <a:pPr algn="ctr"/>
            <a:r>
              <a:rPr lang="vi-VN" sz="32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CẢM ƠN CÁC CON ĐÃ LẮNG NGHE</a:t>
            </a:r>
            <a:endParaRPr lang="en-US" sz="3200" b="1" i="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lgerian" pitchFamily="82"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dvanced Blank Scroll Paper PPT Background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752600" y="838200"/>
            <a:ext cx="5562600" cy="5109091"/>
          </a:xfrm>
          <a:prstGeom prst="rect">
            <a:avLst/>
          </a:prstGeom>
          <a:noFill/>
        </p:spPr>
        <p:txBody>
          <a:bodyPr wrap="square" rtlCol="0">
            <a:spAutoFit/>
          </a:bodyPr>
          <a:lstStyle/>
          <a:p>
            <a:pPr algn="ctr"/>
            <a:r>
              <a:rPr lang="vi-VN" sz="2000" b="1" i="1" dirty="0" smtClean="0">
                <a:latin typeface="+mj-lt"/>
              </a:rPr>
              <a:t>KIỂM TRA BÀI CŨ</a:t>
            </a:r>
            <a:endParaRPr lang="vi-VN" sz="2000" dirty="0" smtClean="0">
              <a:latin typeface="+mj-lt"/>
            </a:endParaRPr>
          </a:p>
          <a:p>
            <a:r>
              <a:rPr lang="vi-VN" b="1" u="sng" dirty="0" smtClean="0">
                <a:latin typeface="+mj-lt"/>
              </a:rPr>
              <a:t>Câu </a:t>
            </a:r>
            <a:r>
              <a:rPr lang="vi-VN" b="1" u="sng" dirty="0">
                <a:latin typeface="+mj-lt"/>
              </a:rPr>
              <a:t>1:</a:t>
            </a:r>
            <a:r>
              <a:rPr lang="vi-VN" dirty="0">
                <a:latin typeface="+mj-lt"/>
              </a:rPr>
              <a:t> </a:t>
            </a:r>
            <a:r>
              <a:rPr lang="vi-VN" i="1" dirty="0">
                <a:latin typeface="+mj-lt"/>
              </a:rPr>
              <a:t>Nêu nguyên nhân của cuộc khởi nghĩa Hai Bà Trưng?</a:t>
            </a:r>
            <a:r>
              <a:rPr lang="vi-VN" dirty="0" smtClean="0">
                <a:latin typeface="+mj-lt"/>
              </a:rPr>
              <a:t/>
            </a:r>
            <a:br>
              <a:rPr lang="vi-VN" dirty="0" smtClean="0">
                <a:latin typeface="+mj-lt"/>
              </a:rPr>
            </a:br>
            <a:r>
              <a:rPr lang="vi-VN" dirty="0" smtClean="0">
                <a:latin typeface="+mj-lt"/>
              </a:rPr>
              <a:t> Do </a:t>
            </a:r>
            <a:r>
              <a:rPr lang="vi-VN" dirty="0">
                <a:latin typeface="+mj-lt"/>
              </a:rPr>
              <a:t>lòng yêu nước, căm thù quân xâm lược của Hai Bà Trưng và trả thù cho chồng là Thi Sách bị Tô Định giết, nên Hai Bà Trưng đã phất cờ khởi nghĩa.</a:t>
            </a:r>
            <a:r>
              <a:rPr lang="vi-VN" dirty="0" smtClean="0">
                <a:latin typeface="+mj-lt"/>
              </a:rPr>
              <a:t/>
            </a:r>
            <a:br>
              <a:rPr lang="vi-VN" dirty="0" smtClean="0">
                <a:latin typeface="+mj-lt"/>
              </a:rPr>
            </a:br>
            <a:r>
              <a:rPr lang="vi-VN" b="1" u="sng" dirty="0">
                <a:latin typeface="+mj-lt"/>
              </a:rPr>
              <a:t>Câu 2:</a:t>
            </a:r>
            <a:r>
              <a:rPr lang="vi-VN" dirty="0">
                <a:latin typeface="+mj-lt"/>
              </a:rPr>
              <a:t> </a:t>
            </a:r>
            <a:r>
              <a:rPr lang="vi-VN" i="1" dirty="0">
                <a:latin typeface="+mj-lt"/>
              </a:rPr>
              <a:t>Dựa vào lược đồ, em hãy nêu diễn biến cuộc khởi nghĩa Hai Bà Trưng</a:t>
            </a:r>
            <a:r>
              <a:rPr lang="vi-VN" i="1" dirty="0" smtClean="0">
                <a:latin typeface="+mj-lt"/>
              </a:rPr>
              <a:t>?</a:t>
            </a:r>
          </a:p>
          <a:p>
            <a:r>
              <a:rPr lang="vi-VN" dirty="0" smtClean="0">
                <a:latin typeface="+mj-lt"/>
              </a:rPr>
              <a:t/>
            </a:r>
            <a:br>
              <a:rPr lang="vi-VN" dirty="0" smtClean="0">
                <a:latin typeface="+mj-lt"/>
              </a:rPr>
            </a:br>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smtClean="0">
              <a:latin typeface="+mj-lt"/>
            </a:endParaRPr>
          </a:p>
          <a:p>
            <a:pPr algn="ctr"/>
            <a:r>
              <a:rPr lang="vi-VN" b="1" dirty="0" smtClean="0">
                <a:solidFill>
                  <a:srgbClr val="C00000"/>
                </a:solidFill>
                <a:latin typeface="+mj-lt"/>
              </a:rPr>
              <a:t>Lược </a:t>
            </a:r>
            <a:r>
              <a:rPr lang="vi-VN" b="1" dirty="0">
                <a:solidFill>
                  <a:srgbClr val="C00000"/>
                </a:solidFill>
                <a:latin typeface="+mj-lt"/>
              </a:rPr>
              <a:t>đồ khởi nghĩa Hai Bà Trưng</a:t>
            </a:r>
            <a:endParaRPr lang="en-US" b="1" dirty="0">
              <a:solidFill>
                <a:srgbClr val="C00000"/>
              </a:solidFill>
              <a:latin typeface="+mj-lt"/>
            </a:endParaRPr>
          </a:p>
        </p:txBody>
      </p:sp>
      <p:pic>
        <p:nvPicPr>
          <p:cNvPr id="4" name="Picture 3" descr="0.KH_Hai_Ba_Trung.jpg.jpg"/>
          <p:cNvPicPr>
            <a:picLocks noChangeAspect="1"/>
          </p:cNvPicPr>
          <p:nvPr/>
        </p:nvPicPr>
        <p:blipFill>
          <a:blip r:embed="rId3"/>
          <a:stretch>
            <a:fillRect/>
          </a:stretch>
        </p:blipFill>
        <p:spPr>
          <a:xfrm>
            <a:off x="2819400" y="3200400"/>
            <a:ext cx="3430430" cy="2362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ntage paper scrolls back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371600" y="685800"/>
            <a:ext cx="5562600" cy="4308872"/>
          </a:xfrm>
          <a:prstGeom prst="rect">
            <a:avLst/>
          </a:prstGeom>
          <a:noFill/>
        </p:spPr>
        <p:txBody>
          <a:bodyPr wrap="square" rtlCol="0">
            <a:spAutoFit/>
          </a:bodyPr>
          <a:lstStyle/>
          <a:p>
            <a:pPr>
              <a:spcAft>
                <a:spcPts val="1200"/>
              </a:spcAft>
            </a:pPr>
            <a:r>
              <a:rPr lang="vi-VN" sz="2400" b="1" u="sng" dirty="0">
                <a:latin typeface="+mj-lt"/>
              </a:rPr>
              <a:t>Câu 3: </a:t>
            </a:r>
            <a:endParaRPr lang="vi-VN" sz="2400" b="1" u="sng" dirty="0" smtClean="0">
              <a:latin typeface="+mj-lt"/>
            </a:endParaRPr>
          </a:p>
          <a:p>
            <a:pPr>
              <a:spcAft>
                <a:spcPts val="600"/>
              </a:spcAft>
            </a:pPr>
            <a:r>
              <a:rPr lang="vi-VN" sz="2400" i="1" dirty="0" smtClean="0">
                <a:latin typeface="+mj-lt"/>
              </a:rPr>
              <a:t>* Khởi </a:t>
            </a:r>
            <a:r>
              <a:rPr lang="vi-VN" sz="2400" i="1" dirty="0">
                <a:latin typeface="+mj-lt"/>
              </a:rPr>
              <a:t>nghĩa Hai Bà Trưng thắng lợi có ý nghĩa gì?</a:t>
            </a:r>
            <a:r>
              <a:rPr lang="vi-VN" sz="2400" dirty="0" smtClean="0">
                <a:latin typeface="+mj-lt"/>
              </a:rPr>
              <a:t/>
            </a:r>
            <a:br>
              <a:rPr lang="vi-VN" sz="2400" dirty="0" smtClean="0">
                <a:latin typeface="+mj-lt"/>
              </a:rPr>
            </a:br>
            <a:r>
              <a:rPr lang="vi-VN" sz="2400" dirty="0" smtClean="0">
                <a:latin typeface="+mj-lt"/>
              </a:rPr>
              <a:t> Sau </a:t>
            </a:r>
            <a:r>
              <a:rPr lang="vi-VN" sz="2400" dirty="0">
                <a:latin typeface="+mj-lt"/>
              </a:rPr>
              <a:t>hơn hai thế kỉ bị phong kiến phương Bắc đô hộ, đây là lần đầu tiên nhân dân ta đã giành được độc lập. Sự kiện này chứng tỏ nhân dân ta vẫn duy trì và phát huy được truyền thống bất khuất chống giặc ngoại xâm.</a:t>
            </a:r>
            <a:r>
              <a:rPr lang="vi-VN" sz="2400" dirty="0" smtClean="0">
                <a:latin typeface="+mj-lt"/>
              </a:rPr>
              <a:t/>
            </a:r>
            <a:br>
              <a:rPr lang="vi-VN" sz="2400" dirty="0" smtClean="0">
                <a:latin typeface="+mj-lt"/>
              </a:rPr>
            </a:br>
            <a:r>
              <a:rPr lang="vi-VN" sz="2400" dirty="0" smtClean="0">
                <a:latin typeface="+mj-lt"/>
              </a:rPr>
              <a:t> Thứ </a:t>
            </a:r>
            <a:r>
              <a:rPr lang="vi-VN" sz="2400" dirty="0">
                <a:latin typeface="+mj-lt"/>
              </a:rPr>
              <a:t>tư ngày 18 tháng 10 năm 2017</a:t>
            </a:r>
            <a:r>
              <a:rPr lang="vi-VN" sz="2400" dirty="0" smtClean="0">
                <a:latin typeface="+mj-lt"/>
              </a:rPr>
              <a:t/>
            </a:r>
            <a:br>
              <a:rPr lang="vi-VN" sz="2400" dirty="0" smtClean="0">
                <a:latin typeface="+mj-lt"/>
              </a:rPr>
            </a:br>
            <a:r>
              <a:rPr lang="vi-VN" sz="2400" dirty="0" smtClean="0">
                <a:latin typeface="+mj-lt"/>
              </a:rPr>
              <a:t> Thứ </a:t>
            </a:r>
            <a:r>
              <a:rPr lang="vi-VN" sz="2400" dirty="0">
                <a:latin typeface="+mj-lt"/>
              </a:rPr>
              <a:t>tư ngày 18 tháng 10 năm 2017</a:t>
            </a:r>
            <a:endParaRPr lang="en-US" sz="2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TextBox 4"/>
          <p:cNvSpPr txBox="1"/>
          <p:nvPr/>
        </p:nvSpPr>
        <p:spPr>
          <a:xfrm>
            <a:off x="838200" y="1143000"/>
            <a:ext cx="7391400" cy="3939540"/>
          </a:xfrm>
          <a:prstGeom prst="rect">
            <a:avLst/>
          </a:prstGeom>
          <a:noFill/>
        </p:spPr>
        <p:txBody>
          <a:bodyPr wrap="square" rtlCol="0">
            <a:spAutoFit/>
          </a:bodyPr>
          <a:lstStyle/>
          <a:p>
            <a:pPr algn="ctr">
              <a:spcAft>
                <a:spcPts val="1200"/>
              </a:spcAft>
            </a:pPr>
            <a:r>
              <a:rPr lang="vi-VN" sz="2000" b="1" dirty="0" smtClean="0">
                <a:latin typeface="+mj-lt"/>
              </a:rPr>
              <a:t>Chiến thắng bạch đằng do ngô quyền lãnh đạo (năm 938)</a:t>
            </a:r>
          </a:p>
          <a:p>
            <a:pPr>
              <a:spcAft>
                <a:spcPts val="600"/>
              </a:spcAft>
            </a:pPr>
            <a:r>
              <a:rPr lang="vi-VN" b="1" dirty="0" smtClean="0">
                <a:latin typeface="+mj-lt"/>
              </a:rPr>
              <a:t>1. Tìm hiểu về Ngô Quyền :</a:t>
            </a:r>
            <a:r>
              <a:rPr lang="vi-VN" dirty="0" smtClean="0">
                <a:latin typeface="+mj-lt"/>
              </a:rPr>
              <a:t/>
            </a:r>
            <a:br>
              <a:rPr lang="vi-VN" dirty="0" smtClean="0">
                <a:latin typeface="+mj-lt"/>
              </a:rPr>
            </a:br>
            <a:r>
              <a:rPr lang="vi-VN" dirty="0" smtClean="0">
                <a:latin typeface="+mj-lt"/>
              </a:rPr>
              <a:t> - Chiến thắng Bạch </a:t>
            </a:r>
            <a:r>
              <a:rPr lang="vi-VN" dirty="0">
                <a:latin typeface="+mj-lt"/>
              </a:rPr>
              <a:t>Đằng do Ngô Quyền lãnh đạo (Năm 938</a:t>
            </a:r>
            <a:r>
              <a:rPr lang="vi-VN" dirty="0" smtClean="0">
                <a:latin typeface="+mj-lt"/>
              </a:rPr>
              <a:t>)</a:t>
            </a:r>
          </a:p>
          <a:p>
            <a:pPr algn="ctr"/>
            <a:endParaRPr lang="vi-VN" sz="1100" dirty="0">
              <a:latin typeface="+mj-lt"/>
            </a:endParaRPr>
          </a:p>
          <a:p>
            <a:r>
              <a:rPr lang="vi-VN" sz="1400" dirty="0" smtClean="0">
                <a:latin typeface="+mj-lt"/>
              </a:rPr>
              <a:t/>
            </a:r>
            <a:br>
              <a:rPr lang="vi-VN" sz="1400" dirty="0" smtClean="0">
                <a:latin typeface="+mj-lt"/>
              </a:rPr>
            </a:br>
            <a:endParaRPr lang="vi-VN" sz="1400" dirty="0" smtClean="0">
              <a:latin typeface="+mj-lt"/>
            </a:endParaRPr>
          </a:p>
          <a:p>
            <a:endParaRPr lang="vi-VN" sz="1400" dirty="0">
              <a:latin typeface="+mj-lt"/>
            </a:endParaRPr>
          </a:p>
          <a:p>
            <a:endParaRPr lang="vi-VN" sz="1400" dirty="0" smtClean="0">
              <a:latin typeface="+mj-lt"/>
            </a:endParaRPr>
          </a:p>
          <a:p>
            <a:endParaRPr lang="vi-VN" sz="1400" dirty="0">
              <a:latin typeface="+mj-lt"/>
            </a:endParaRPr>
          </a:p>
          <a:p>
            <a:endParaRPr lang="vi-VN" sz="1400" dirty="0" smtClean="0">
              <a:latin typeface="+mj-lt"/>
            </a:endParaRPr>
          </a:p>
          <a:p>
            <a:endParaRPr lang="vi-VN" sz="1400" dirty="0">
              <a:latin typeface="+mj-lt"/>
            </a:endParaRPr>
          </a:p>
          <a:p>
            <a:endParaRPr lang="vi-VN" sz="1400" dirty="0" smtClean="0">
              <a:latin typeface="+mj-lt"/>
            </a:endParaRPr>
          </a:p>
          <a:p>
            <a:endParaRPr lang="vi-VN" sz="1400" dirty="0">
              <a:latin typeface="+mj-lt"/>
            </a:endParaRPr>
          </a:p>
          <a:p>
            <a:endParaRPr lang="vi-VN" sz="1400" dirty="0" smtClean="0">
              <a:latin typeface="+mj-lt"/>
            </a:endParaRPr>
          </a:p>
          <a:p>
            <a:endParaRPr lang="vi-VN" sz="1400" dirty="0">
              <a:latin typeface="+mj-lt"/>
            </a:endParaRPr>
          </a:p>
          <a:p>
            <a:endParaRPr lang="vi-VN" sz="1400" dirty="0" smtClean="0">
              <a:latin typeface="+mj-lt"/>
            </a:endParaRPr>
          </a:p>
        </p:txBody>
      </p:sp>
      <p:pic>
        <p:nvPicPr>
          <p:cNvPr id="6" name="Picture 5" descr="tran-danh-mau-tuat-938-ban-hung-ca-bach-ang-giang-54-.1071.jpg"/>
          <p:cNvPicPr>
            <a:picLocks noChangeAspect="1"/>
          </p:cNvPicPr>
          <p:nvPr/>
        </p:nvPicPr>
        <p:blipFill>
          <a:blip r:embed="rId3"/>
          <a:stretch>
            <a:fillRect/>
          </a:stretch>
        </p:blipFill>
        <p:spPr>
          <a:xfrm>
            <a:off x="1905000" y="2286000"/>
            <a:ext cx="5181600"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tion Backgrounds for PowerPoint ristian mo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1524000" y="685800"/>
            <a:ext cx="6705600" cy="3970318"/>
          </a:xfrm>
          <a:prstGeom prst="rect">
            <a:avLst/>
          </a:prstGeom>
          <a:noFill/>
        </p:spPr>
        <p:txBody>
          <a:bodyPr wrap="square" rtlCol="0">
            <a:spAutoFit/>
          </a:bodyPr>
          <a:lstStyle/>
          <a:p>
            <a:r>
              <a:rPr lang="vi-VN" sz="2800" b="1" u="sng" dirty="0">
                <a:latin typeface="+mj-lt"/>
              </a:rPr>
              <a:t>Hoạt động 1: </a:t>
            </a:r>
            <a:endParaRPr lang="vi-VN" sz="2800" b="1" u="sng" dirty="0" smtClean="0">
              <a:latin typeface="+mj-lt"/>
            </a:endParaRPr>
          </a:p>
          <a:p>
            <a:endParaRPr lang="vi-VN" sz="2800" dirty="0">
              <a:latin typeface="+mj-lt"/>
            </a:endParaRPr>
          </a:p>
          <a:p>
            <a:pPr>
              <a:buFont typeface="Arial" charset="0"/>
              <a:buChar char="•"/>
            </a:pPr>
            <a:r>
              <a:rPr lang="vi-VN" sz="2800" dirty="0" smtClean="0">
                <a:latin typeface="+mj-lt"/>
              </a:rPr>
              <a:t>Tìm </a:t>
            </a:r>
            <a:r>
              <a:rPr lang="vi-VN" sz="2800" dirty="0">
                <a:latin typeface="+mj-lt"/>
              </a:rPr>
              <a:t>hiểu về Ngô </a:t>
            </a:r>
            <a:r>
              <a:rPr lang="vi-VN" sz="2800" dirty="0" smtClean="0">
                <a:latin typeface="+mj-lt"/>
              </a:rPr>
              <a:t>Quyền :</a:t>
            </a:r>
            <a:br>
              <a:rPr lang="vi-VN" sz="2800" dirty="0" smtClean="0">
                <a:latin typeface="+mj-lt"/>
              </a:rPr>
            </a:br>
            <a:r>
              <a:rPr lang="vi-VN" sz="2800" dirty="0" smtClean="0">
                <a:latin typeface="+mj-lt"/>
              </a:rPr>
              <a:t> - Trình </a:t>
            </a:r>
            <a:r>
              <a:rPr lang="vi-VN" sz="2800" dirty="0">
                <a:latin typeface="+mj-lt"/>
              </a:rPr>
              <a:t>bày những hiểu biết của em về Ngô Quyền?</a:t>
            </a:r>
            <a:r>
              <a:rPr lang="vi-VN" sz="2800" dirty="0" smtClean="0">
                <a:latin typeface="+mj-lt"/>
              </a:rPr>
              <a:t/>
            </a:r>
            <a:br>
              <a:rPr lang="vi-VN" sz="2800" dirty="0" smtClean="0">
                <a:latin typeface="+mj-lt"/>
              </a:rPr>
            </a:br>
            <a:endParaRPr lang="vi-VN" sz="2800" dirty="0" smtClean="0">
              <a:latin typeface="+mj-lt"/>
            </a:endParaRPr>
          </a:p>
          <a:p>
            <a:r>
              <a:rPr lang="vi-VN" sz="2800" i="1" dirty="0" smtClean="0">
                <a:latin typeface="+mj-lt"/>
              </a:rPr>
              <a:t>Câu </a:t>
            </a:r>
            <a:r>
              <a:rPr lang="vi-VN" sz="2800" i="1" dirty="0">
                <a:latin typeface="+mj-lt"/>
              </a:rPr>
              <a:t>1</a:t>
            </a:r>
            <a:r>
              <a:rPr lang="vi-VN" sz="2800" dirty="0">
                <a:latin typeface="+mj-lt"/>
              </a:rPr>
              <a:t>: Ngô Quyền là người ở đâu ?</a:t>
            </a:r>
            <a:r>
              <a:rPr lang="vi-VN" sz="2800" dirty="0" smtClean="0">
                <a:latin typeface="+mj-lt"/>
              </a:rPr>
              <a:t/>
            </a:r>
            <a:br>
              <a:rPr lang="vi-VN" sz="2800" dirty="0" smtClean="0">
                <a:latin typeface="+mj-lt"/>
              </a:rPr>
            </a:br>
            <a:r>
              <a:rPr lang="vi-VN" sz="2800" i="1" dirty="0">
                <a:latin typeface="+mj-lt"/>
              </a:rPr>
              <a:t>Câu 2:</a:t>
            </a:r>
            <a:r>
              <a:rPr lang="vi-VN" sz="2800" dirty="0">
                <a:latin typeface="+mj-lt"/>
              </a:rPr>
              <a:t> Ông là người như thế nào ?</a:t>
            </a:r>
            <a:r>
              <a:rPr lang="vi-VN" sz="2800" dirty="0" smtClean="0">
                <a:latin typeface="+mj-lt"/>
              </a:rPr>
              <a:t/>
            </a:r>
            <a:br>
              <a:rPr lang="vi-VN" sz="2800" dirty="0" smtClean="0">
                <a:latin typeface="+mj-lt"/>
              </a:rPr>
            </a:br>
            <a:r>
              <a:rPr lang="vi-VN" sz="2800" i="1" dirty="0">
                <a:latin typeface="+mj-lt"/>
              </a:rPr>
              <a:t>Câu 3</a:t>
            </a:r>
            <a:r>
              <a:rPr lang="vi-VN" sz="2800" dirty="0">
                <a:latin typeface="+mj-lt"/>
              </a:rPr>
              <a:t>: Ông là con rể của ai ?</a:t>
            </a:r>
            <a:endParaRPr lang="en-US" sz="28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inh nen Powerpoint dep 0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114800" y="1524000"/>
            <a:ext cx="4724400" cy="4401205"/>
          </a:xfrm>
          <a:prstGeom prst="rect">
            <a:avLst/>
          </a:prstGeom>
          <a:noFill/>
        </p:spPr>
        <p:txBody>
          <a:bodyPr wrap="square" rtlCol="0">
            <a:spAutoFit/>
          </a:bodyPr>
          <a:lstStyle/>
          <a:p>
            <a:r>
              <a:rPr lang="vi-VN" dirty="0" smtClean="0">
                <a:latin typeface="+mj-lt"/>
              </a:rPr>
              <a:t> </a:t>
            </a:r>
            <a:r>
              <a:rPr lang="vi-VN" sz="2000" dirty="0" smtClean="0">
                <a:latin typeface="+mj-lt"/>
              </a:rPr>
              <a:t>Ngô </a:t>
            </a:r>
            <a:r>
              <a:rPr lang="vi-VN" sz="2000" dirty="0">
                <a:latin typeface="+mj-lt"/>
              </a:rPr>
              <a:t>Quyền (898 -944) là người quê ở làng Đường Lâm (Hà Tây, nay là Hà Nội)</a:t>
            </a:r>
            <a:r>
              <a:rPr lang="vi-VN" sz="2000" dirty="0" smtClean="0">
                <a:latin typeface="+mj-lt"/>
              </a:rPr>
              <a:t/>
            </a:r>
            <a:br>
              <a:rPr lang="vi-VN" sz="2000" dirty="0" smtClean="0">
                <a:latin typeface="+mj-lt"/>
              </a:rPr>
            </a:br>
            <a:r>
              <a:rPr lang="vi-VN" sz="2000" dirty="0" smtClean="0">
                <a:latin typeface="+mj-lt"/>
              </a:rPr>
              <a:t> Ông </a:t>
            </a:r>
            <a:r>
              <a:rPr lang="vi-VN" sz="2000" dirty="0">
                <a:latin typeface="+mj-lt"/>
              </a:rPr>
              <a:t>là con trai của quan mục Đường Lâm là Ngô Mân</a:t>
            </a:r>
            <a:r>
              <a:rPr lang="vi-VN" sz="2000" dirty="0" smtClean="0">
                <a:latin typeface="+mj-lt"/>
              </a:rPr>
              <a:t>.</a:t>
            </a:r>
            <a:br>
              <a:rPr lang="vi-VN" sz="2000" dirty="0" smtClean="0">
                <a:latin typeface="+mj-lt"/>
              </a:rPr>
            </a:br>
            <a:r>
              <a:rPr lang="vi-VN" sz="2000" dirty="0" smtClean="0">
                <a:latin typeface="+mj-lt"/>
              </a:rPr>
              <a:t> Ngô </a:t>
            </a:r>
            <a:r>
              <a:rPr lang="vi-VN" sz="2000" dirty="0">
                <a:latin typeface="+mj-lt"/>
              </a:rPr>
              <a:t>Quyền giúp Dương Đình Nghệ đánh đuổi quân Nam Hán, giành thắng lợi (năm 931)</a:t>
            </a:r>
            <a:r>
              <a:rPr lang="vi-VN" sz="2000" dirty="0" smtClean="0">
                <a:latin typeface="+mj-lt"/>
              </a:rPr>
              <a:t/>
            </a:r>
            <a:br>
              <a:rPr lang="vi-VN" sz="2000" dirty="0" smtClean="0">
                <a:latin typeface="+mj-lt"/>
              </a:rPr>
            </a:br>
            <a:r>
              <a:rPr lang="vi-VN" sz="2000" dirty="0" smtClean="0">
                <a:latin typeface="+mj-lt"/>
              </a:rPr>
              <a:t> Dương </a:t>
            </a:r>
            <a:r>
              <a:rPr lang="vi-VN" sz="2000" dirty="0">
                <a:latin typeface="+mj-lt"/>
              </a:rPr>
              <a:t>Đình Nghệ tin yêu gả con gái cho Ngô Quyền</a:t>
            </a:r>
            <a:r>
              <a:rPr lang="vi-VN" sz="2000" dirty="0" smtClean="0">
                <a:latin typeface="+mj-lt"/>
              </a:rPr>
              <a:t/>
            </a:r>
            <a:br>
              <a:rPr lang="vi-VN" sz="2000" dirty="0" smtClean="0">
                <a:latin typeface="+mj-lt"/>
              </a:rPr>
            </a:br>
            <a:r>
              <a:rPr lang="vi-VN" sz="2000" dirty="0" smtClean="0">
                <a:latin typeface="+mj-lt"/>
              </a:rPr>
              <a:t>Ngô</a:t>
            </a:r>
            <a:r>
              <a:rPr lang="vi-VN" sz="2000" dirty="0">
                <a:latin typeface="+mj-lt"/>
              </a:rPr>
              <a:t> </a:t>
            </a:r>
            <a:r>
              <a:rPr lang="vi-VN" sz="2000" dirty="0" smtClean="0">
                <a:latin typeface="+mj-lt"/>
              </a:rPr>
              <a:t>Quyền</a:t>
            </a:r>
            <a:r>
              <a:rPr lang="vi-VN" sz="2000" dirty="0">
                <a:latin typeface="+mj-lt"/>
              </a:rPr>
              <a:t> </a:t>
            </a:r>
            <a:r>
              <a:rPr lang="vi-VN" sz="2000" dirty="0" smtClean="0">
                <a:latin typeface="+mj-lt"/>
              </a:rPr>
              <a:t>Là </a:t>
            </a:r>
            <a:r>
              <a:rPr lang="vi-VN" sz="2000" dirty="0">
                <a:latin typeface="+mj-lt"/>
              </a:rPr>
              <a:t>người ở làng Đường Lâm (Hà Tây –Hà </a:t>
            </a:r>
            <a:r>
              <a:rPr lang="vi-VN" sz="2000" dirty="0" smtClean="0">
                <a:latin typeface="+mj-lt"/>
              </a:rPr>
              <a:t>Nội). Là </a:t>
            </a:r>
            <a:r>
              <a:rPr lang="vi-VN" sz="2000" dirty="0">
                <a:latin typeface="+mj-lt"/>
              </a:rPr>
              <a:t>người có tài, yêu </a:t>
            </a:r>
            <a:r>
              <a:rPr lang="vi-VN" sz="2000" dirty="0" smtClean="0">
                <a:latin typeface="+mj-lt"/>
              </a:rPr>
              <a:t>nước</a:t>
            </a:r>
            <a:r>
              <a:rPr lang="vi-VN" sz="2000" dirty="0">
                <a:latin typeface="+mj-lt"/>
              </a:rPr>
              <a:t> </a:t>
            </a:r>
            <a:r>
              <a:rPr lang="vi-VN" sz="2000" dirty="0" smtClean="0">
                <a:latin typeface="+mj-lt"/>
              </a:rPr>
              <a:t>. Là </a:t>
            </a:r>
            <a:r>
              <a:rPr lang="vi-VN" sz="2000" dirty="0">
                <a:latin typeface="+mj-lt"/>
              </a:rPr>
              <a:t>người giúp Dương Đình Nghệ đánh đuổi quân Nam Hán năm 931</a:t>
            </a:r>
            <a:r>
              <a:rPr lang="vi-VN" sz="2000" dirty="0" smtClean="0">
                <a:latin typeface="+mj-lt"/>
              </a:rPr>
              <a:t/>
            </a:r>
            <a:br>
              <a:rPr lang="vi-VN" sz="2000" dirty="0" smtClean="0">
                <a:latin typeface="+mj-lt"/>
              </a:rPr>
            </a:br>
            <a:r>
              <a:rPr lang="vi-VN" sz="2000" dirty="0">
                <a:latin typeface="+mj-lt"/>
              </a:rPr>
              <a:t>Là con rể  </a:t>
            </a:r>
            <a:r>
              <a:rPr lang="vi-VN" sz="2000" dirty="0" smtClean="0">
                <a:latin typeface="+mj-lt"/>
              </a:rPr>
              <a:t>Dương </a:t>
            </a:r>
            <a:r>
              <a:rPr lang="vi-VN" sz="2000" dirty="0">
                <a:latin typeface="+mj-lt"/>
              </a:rPr>
              <a:t>Đình Nghệ</a:t>
            </a:r>
            <a:endParaRPr lang="en-US" sz="2000" dirty="0">
              <a:latin typeface="+mj-lt"/>
            </a:endParaRPr>
          </a:p>
        </p:txBody>
      </p:sp>
      <p:pic>
        <p:nvPicPr>
          <p:cNvPr id="4" name="Picture 3" descr="tlx14.jpg"/>
          <p:cNvPicPr>
            <a:picLocks noChangeAspect="1"/>
          </p:cNvPicPr>
          <p:nvPr/>
        </p:nvPicPr>
        <p:blipFill>
          <a:blip r:embed="rId3"/>
          <a:stretch>
            <a:fillRect/>
          </a:stretch>
        </p:blipFill>
        <p:spPr>
          <a:xfrm>
            <a:off x="381000" y="609600"/>
            <a:ext cx="3657600" cy="56097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extury.Stara,poÅ¼Ã³ÅkÅa kartk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762000" y="304800"/>
            <a:ext cx="7543800" cy="6217087"/>
          </a:xfrm>
          <a:prstGeom prst="rect">
            <a:avLst/>
          </a:prstGeom>
          <a:noFill/>
        </p:spPr>
        <p:txBody>
          <a:bodyPr wrap="square" rtlCol="0">
            <a:spAutoFit/>
          </a:bodyPr>
          <a:lstStyle/>
          <a:p>
            <a:r>
              <a:rPr lang="vi-VN" sz="2000" b="1" dirty="0">
                <a:latin typeface="+mj-lt"/>
              </a:rPr>
              <a:t>2. Nguyên nhân của trận Bạch </a:t>
            </a:r>
            <a:r>
              <a:rPr lang="vi-VN" sz="2000" b="1" dirty="0" smtClean="0">
                <a:latin typeface="+mj-lt"/>
              </a:rPr>
              <a:t>Đằng</a:t>
            </a:r>
            <a:r>
              <a:rPr lang="vi-VN" dirty="0" smtClean="0">
                <a:latin typeface="+mj-lt"/>
              </a:rPr>
              <a:t/>
            </a:r>
            <a:br>
              <a:rPr lang="vi-VN" dirty="0" smtClean="0">
                <a:latin typeface="+mj-lt"/>
              </a:rPr>
            </a:br>
            <a:r>
              <a:rPr lang="vi-VN" dirty="0" smtClean="0">
                <a:latin typeface="+mj-lt"/>
              </a:rPr>
              <a:t>- Đọc </a:t>
            </a:r>
            <a:r>
              <a:rPr lang="vi-VN" dirty="0">
                <a:latin typeface="+mj-lt"/>
              </a:rPr>
              <a:t>phần chữ nhỏ SGK:</a:t>
            </a:r>
            <a:r>
              <a:rPr lang="vi-VN" dirty="0" smtClean="0">
                <a:latin typeface="+mj-lt"/>
              </a:rPr>
              <a:t/>
            </a:r>
            <a:br>
              <a:rPr lang="vi-VN" dirty="0" smtClean="0">
                <a:latin typeface="+mj-lt"/>
              </a:rPr>
            </a:br>
            <a:r>
              <a:rPr lang="vi-VN" dirty="0" smtClean="0">
                <a:latin typeface="+mj-lt"/>
              </a:rPr>
              <a:t>+ Vì </a:t>
            </a:r>
            <a:r>
              <a:rPr lang="vi-VN" dirty="0">
                <a:latin typeface="+mj-lt"/>
              </a:rPr>
              <a:t>sao có trận Bạch Đằng ?</a:t>
            </a:r>
            <a:r>
              <a:rPr lang="vi-VN" dirty="0" smtClean="0">
                <a:latin typeface="+mj-lt"/>
              </a:rPr>
              <a:t/>
            </a:r>
            <a:br>
              <a:rPr lang="vi-VN" dirty="0" smtClean="0">
                <a:latin typeface="+mj-lt"/>
              </a:rPr>
            </a:br>
            <a:r>
              <a:rPr lang="vi-VN" dirty="0" smtClean="0">
                <a:latin typeface="+mj-lt"/>
              </a:rPr>
              <a:t>+ Thảo </a:t>
            </a:r>
            <a:r>
              <a:rPr lang="vi-VN" dirty="0">
                <a:latin typeface="+mj-lt"/>
              </a:rPr>
              <a:t>luận nhóm đôi</a:t>
            </a:r>
            <a:r>
              <a:rPr lang="vi-VN" dirty="0" smtClean="0">
                <a:latin typeface="+mj-lt"/>
              </a:rPr>
              <a:t/>
            </a:r>
            <a:br>
              <a:rPr lang="vi-VN" dirty="0" smtClean="0">
                <a:latin typeface="+mj-lt"/>
              </a:rPr>
            </a:br>
            <a:r>
              <a:rPr lang="vi-VN" dirty="0" smtClean="0">
                <a:latin typeface="+mj-lt"/>
              </a:rPr>
              <a:t>- Tháng </a:t>
            </a:r>
            <a:r>
              <a:rPr lang="vi-VN" dirty="0">
                <a:latin typeface="+mj-lt"/>
              </a:rPr>
              <a:t>3 năm 937 Dương Đình Nghệ bị Kiều Công Tiễn giết hại.</a:t>
            </a:r>
            <a:r>
              <a:rPr lang="vi-VN" dirty="0" smtClean="0">
                <a:latin typeface="+mj-lt"/>
              </a:rPr>
              <a:t/>
            </a:r>
            <a:br>
              <a:rPr lang="vi-VN" dirty="0" smtClean="0">
                <a:latin typeface="+mj-lt"/>
              </a:rPr>
            </a:br>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a:latin typeface="+mj-lt"/>
            </a:endParaRPr>
          </a:p>
          <a:p>
            <a:endParaRPr lang="vi-VN" dirty="0" smtClean="0">
              <a:latin typeface="+mj-lt"/>
            </a:endParaRPr>
          </a:p>
          <a:p>
            <a:endParaRPr lang="vi-VN" dirty="0" smtClean="0">
              <a:latin typeface="+mj-lt"/>
            </a:endParaRPr>
          </a:p>
          <a:p>
            <a:r>
              <a:rPr lang="vi-VN" dirty="0" smtClean="0">
                <a:latin typeface="+mj-lt"/>
              </a:rPr>
              <a:t>- Ngô </a:t>
            </a:r>
            <a:r>
              <a:rPr lang="vi-VN" dirty="0">
                <a:latin typeface="+mj-lt"/>
              </a:rPr>
              <a:t>Quyền đem quân đi đánh để báo thù</a:t>
            </a:r>
            <a:r>
              <a:rPr lang="vi-VN" dirty="0" smtClean="0">
                <a:latin typeface="+mj-lt"/>
              </a:rPr>
              <a:t/>
            </a:r>
            <a:br>
              <a:rPr lang="vi-VN" dirty="0" smtClean="0">
                <a:latin typeface="+mj-lt"/>
              </a:rPr>
            </a:br>
            <a:r>
              <a:rPr lang="vi-VN" i="1" dirty="0" smtClean="0">
                <a:latin typeface="+mj-lt"/>
              </a:rPr>
              <a:t>* Nguyên </a:t>
            </a:r>
            <a:r>
              <a:rPr lang="vi-VN" i="1" dirty="0">
                <a:latin typeface="+mj-lt"/>
              </a:rPr>
              <a:t>nhân trận đánh Bạch </a:t>
            </a:r>
            <a:r>
              <a:rPr lang="vi-VN" i="1" dirty="0" smtClean="0">
                <a:latin typeface="+mj-lt"/>
              </a:rPr>
              <a:t>Đằng :</a:t>
            </a:r>
            <a:r>
              <a:rPr lang="vi-VN" dirty="0" smtClean="0">
                <a:latin typeface="+mj-lt"/>
              </a:rPr>
              <a:t/>
            </a:r>
            <a:br>
              <a:rPr lang="vi-VN" dirty="0" smtClean="0">
                <a:latin typeface="+mj-lt"/>
              </a:rPr>
            </a:br>
            <a:r>
              <a:rPr lang="vi-VN" dirty="0" smtClean="0">
                <a:latin typeface="+mj-lt"/>
              </a:rPr>
              <a:t>- Công </a:t>
            </a:r>
            <a:r>
              <a:rPr lang="vi-VN" dirty="0">
                <a:latin typeface="+mj-lt"/>
              </a:rPr>
              <a:t>Tiễn cho người sang cầu cứu nhà Nam Hán.</a:t>
            </a:r>
            <a:r>
              <a:rPr lang="vi-VN" dirty="0" smtClean="0">
                <a:latin typeface="+mj-lt"/>
              </a:rPr>
              <a:t/>
            </a:r>
            <a:br>
              <a:rPr lang="vi-VN" dirty="0" smtClean="0">
                <a:latin typeface="+mj-lt"/>
              </a:rPr>
            </a:br>
            <a:r>
              <a:rPr lang="vi-VN" dirty="0" smtClean="0">
                <a:latin typeface="+mj-lt"/>
              </a:rPr>
              <a:t>- Nhân </a:t>
            </a:r>
            <a:r>
              <a:rPr lang="vi-VN" dirty="0">
                <a:latin typeface="+mj-lt"/>
              </a:rPr>
              <a:t>cớ đó nhà Nam Hán đem 2 vạn thủy quân sang </a:t>
            </a:r>
            <a:r>
              <a:rPr lang="vi-VN" dirty="0" smtClean="0">
                <a:latin typeface="+mj-lt"/>
              </a:rPr>
              <a:t/>
            </a:r>
            <a:br>
              <a:rPr lang="vi-VN" dirty="0" smtClean="0">
                <a:latin typeface="+mj-lt"/>
              </a:rPr>
            </a:br>
            <a:r>
              <a:rPr lang="vi-VN" dirty="0">
                <a:latin typeface="+mj-lt"/>
              </a:rPr>
              <a:t>xâm chiếm nước </a:t>
            </a:r>
            <a:r>
              <a:rPr lang="vi-VN" dirty="0" smtClean="0">
                <a:latin typeface="+mj-lt"/>
              </a:rPr>
              <a:t>ta.</a:t>
            </a:r>
            <a:br>
              <a:rPr lang="vi-VN" dirty="0" smtClean="0">
                <a:latin typeface="+mj-lt"/>
              </a:rPr>
            </a:br>
            <a:r>
              <a:rPr lang="vi-VN" dirty="0" smtClean="0">
                <a:latin typeface="+mj-lt"/>
              </a:rPr>
              <a:t>- Ngô </a:t>
            </a:r>
            <a:r>
              <a:rPr lang="vi-VN" dirty="0">
                <a:latin typeface="+mj-lt"/>
              </a:rPr>
              <a:t>Quyền bắt giết Kiều Công Tiễn và chuẩn bị đón đánh quân Nam Hán</a:t>
            </a:r>
            <a:r>
              <a:rPr lang="vi-VN" dirty="0" smtClean="0">
                <a:latin typeface="+mj-lt"/>
              </a:rPr>
              <a:t/>
            </a:r>
            <a:br>
              <a:rPr lang="vi-VN" dirty="0" smtClean="0">
                <a:latin typeface="+mj-lt"/>
              </a:rPr>
            </a:br>
            <a:endParaRPr lang="en-US" dirty="0">
              <a:latin typeface="+mj-lt"/>
            </a:endParaRPr>
          </a:p>
        </p:txBody>
      </p:sp>
      <p:pic>
        <p:nvPicPr>
          <p:cNvPr id="6" name="Picture 5" descr="Dương Đình Nghệ.jpg"/>
          <p:cNvPicPr>
            <a:picLocks noChangeAspect="1"/>
          </p:cNvPicPr>
          <p:nvPr/>
        </p:nvPicPr>
        <p:blipFill>
          <a:blip r:embed="rId3"/>
          <a:stretch>
            <a:fillRect/>
          </a:stretch>
        </p:blipFill>
        <p:spPr>
          <a:xfrm>
            <a:off x="2590800" y="1981200"/>
            <a:ext cx="4057650" cy="23940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otion Backgrounds for PowerPoint ristian motio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990600" y="609600"/>
            <a:ext cx="7162800" cy="5632311"/>
          </a:xfrm>
          <a:prstGeom prst="rect">
            <a:avLst/>
          </a:prstGeom>
          <a:noFill/>
        </p:spPr>
        <p:txBody>
          <a:bodyPr wrap="square" rtlCol="0">
            <a:spAutoFit/>
          </a:bodyPr>
          <a:lstStyle/>
          <a:p>
            <a:pPr>
              <a:spcAft>
                <a:spcPts val="600"/>
              </a:spcAft>
            </a:pPr>
            <a:r>
              <a:rPr lang="vi-VN" b="1" dirty="0">
                <a:latin typeface="+mj-lt"/>
              </a:rPr>
              <a:t>3. Diễn biến và kết quả của trận Bạch </a:t>
            </a:r>
            <a:r>
              <a:rPr lang="vi-VN" b="1" dirty="0" smtClean="0">
                <a:latin typeface="+mj-lt"/>
              </a:rPr>
              <a:t>Đằng :</a:t>
            </a:r>
            <a:r>
              <a:rPr lang="vi-VN" dirty="0" smtClean="0">
                <a:latin typeface="+mj-lt"/>
              </a:rPr>
              <a:t/>
            </a:r>
            <a:br>
              <a:rPr lang="vi-VN" dirty="0" smtClean="0">
                <a:latin typeface="+mj-lt"/>
              </a:rPr>
            </a:br>
            <a:r>
              <a:rPr lang="vi-VN" dirty="0" smtClean="0">
                <a:latin typeface="+mj-lt"/>
              </a:rPr>
              <a:t> Quân </a:t>
            </a:r>
            <a:r>
              <a:rPr lang="vi-VN" dirty="0">
                <a:latin typeface="+mj-lt"/>
              </a:rPr>
              <a:t>Nam Hán do thái tử Hoằng Tháo chỉ huy, vượt biển, ngược sông Bạch Đằng (Quảng Ninh) tiến vào nước ta vào cuối năm 938.</a:t>
            </a:r>
            <a:r>
              <a:rPr lang="vi-VN" dirty="0" smtClean="0">
                <a:latin typeface="+mj-lt"/>
              </a:rPr>
              <a:t/>
            </a:r>
            <a:br>
              <a:rPr lang="vi-VN" dirty="0" smtClean="0">
                <a:latin typeface="+mj-lt"/>
              </a:rPr>
            </a:br>
            <a:r>
              <a:rPr lang="vi-VN" dirty="0">
                <a:latin typeface="+mj-lt"/>
              </a:rPr>
              <a:t>Bạch Đằng là cửa ngõ giao thông quan trọng từ Biển Đông vào nội địa Việt Nam. </a:t>
            </a:r>
            <a:r>
              <a:rPr lang="vi-VN" dirty="0" smtClean="0">
                <a:latin typeface="+mj-lt"/>
              </a:rPr>
              <a:t/>
            </a:r>
            <a:br>
              <a:rPr lang="vi-VN" dirty="0" smtClean="0">
                <a:latin typeface="+mj-lt"/>
              </a:rPr>
            </a:br>
            <a:r>
              <a:rPr lang="vi-VN" dirty="0" smtClean="0">
                <a:latin typeface="+mj-lt"/>
              </a:rPr>
              <a:t>* </a:t>
            </a:r>
            <a:r>
              <a:rPr lang="vi-VN" i="1" dirty="0" smtClean="0">
                <a:latin typeface="+mj-lt"/>
              </a:rPr>
              <a:t>Ngô Quyền đã dùng kế gì để đánh giặc ?</a:t>
            </a:r>
            <a:r>
              <a:rPr lang="vi-VN" dirty="0" smtClean="0">
                <a:latin typeface="+mj-lt"/>
              </a:rPr>
              <a:t/>
            </a:r>
            <a:br>
              <a:rPr lang="vi-VN" dirty="0" smtClean="0">
                <a:latin typeface="+mj-lt"/>
              </a:rPr>
            </a:br>
            <a:r>
              <a:rPr lang="vi-VN" dirty="0" smtClean="0">
                <a:latin typeface="+mj-lt"/>
              </a:rPr>
              <a:t>-Cho </a:t>
            </a:r>
            <a:r>
              <a:rPr lang="vi-VN" dirty="0">
                <a:latin typeface="+mj-lt"/>
              </a:rPr>
              <a:t>quân mai phục ở hai bên bờ sông</a:t>
            </a:r>
            <a:r>
              <a:rPr lang="vi-VN" dirty="0" smtClean="0">
                <a:latin typeface="+mj-lt"/>
              </a:rPr>
              <a:t/>
            </a:r>
            <a:br>
              <a:rPr lang="vi-VN" dirty="0" smtClean="0">
                <a:latin typeface="+mj-lt"/>
              </a:rPr>
            </a:br>
            <a:r>
              <a:rPr lang="vi-VN" dirty="0" smtClean="0">
                <a:latin typeface="+mj-lt"/>
              </a:rPr>
              <a:t>-Quân </a:t>
            </a:r>
            <a:r>
              <a:rPr lang="vi-VN" dirty="0">
                <a:latin typeface="+mj-lt"/>
              </a:rPr>
              <a:t>ta khiêu chiến, giả vờ thua chạy, </a:t>
            </a:r>
            <a:r>
              <a:rPr lang="vi-VN" dirty="0" smtClean="0">
                <a:latin typeface="+mj-lt"/>
              </a:rPr>
              <a:t>nhử</a:t>
            </a:r>
            <a:r>
              <a:rPr lang="vi-VN" dirty="0">
                <a:latin typeface="+mj-lt"/>
              </a:rPr>
              <a:t> </a:t>
            </a:r>
            <a:r>
              <a:rPr lang="vi-VN" dirty="0" smtClean="0">
                <a:latin typeface="+mj-lt"/>
              </a:rPr>
              <a:t>cho </a:t>
            </a:r>
            <a:r>
              <a:rPr lang="vi-VN" dirty="0">
                <a:latin typeface="+mj-lt"/>
              </a:rPr>
              <a:t>giặc vào bãi cọc.</a:t>
            </a:r>
            <a:r>
              <a:rPr lang="vi-VN" dirty="0" smtClean="0">
                <a:latin typeface="+mj-lt"/>
              </a:rPr>
              <a:t/>
            </a:r>
            <a:br>
              <a:rPr lang="vi-VN" dirty="0" smtClean="0">
                <a:latin typeface="+mj-lt"/>
              </a:rPr>
            </a:br>
            <a:r>
              <a:rPr lang="vi-VN" dirty="0" smtClean="0">
                <a:latin typeface="+mj-lt"/>
              </a:rPr>
              <a:t>-Lợi </a:t>
            </a:r>
            <a:r>
              <a:rPr lang="vi-VN" dirty="0">
                <a:latin typeface="+mj-lt"/>
              </a:rPr>
              <a:t>dụng thủy triều lên xuống, cắm cọc </a:t>
            </a:r>
            <a:r>
              <a:rPr lang="vi-VN" dirty="0" smtClean="0">
                <a:latin typeface="+mj-lt"/>
              </a:rPr>
              <a:t>gỗ</a:t>
            </a:r>
            <a:r>
              <a:rPr lang="vi-VN" dirty="0">
                <a:latin typeface="+mj-lt"/>
              </a:rPr>
              <a:t> </a:t>
            </a:r>
            <a:r>
              <a:rPr lang="vi-VN" dirty="0" smtClean="0">
                <a:latin typeface="+mj-lt"/>
              </a:rPr>
              <a:t>đầu </a:t>
            </a:r>
            <a:r>
              <a:rPr lang="vi-VN" dirty="0">
                <a:latin typeface="+mj-lt"/>
              </a:rPr>
              <a:t>nhọn xuống nơi hiểm yếu ở </a:t>
            </a:r>
            <a:r>
              <a:rPr lang="vi-VN" dirty="0" smtClean="0">
                <a:latin typeface="+mj-lt"/>
              </a:rPr>
              <a:t>sông Bạch </a:t>
            </a:r>
            <a:r>
              <a:rPr lang="vi-VN" dirty="0">
                <a:latin typeface="+mj-lt"/>
              </a:rPr>
              <a:t>Đằng.</a:t>
            </a:r>
            <a:r>
              <a:rPr lang="vi-VN" dirty="0" smtClean="0">
                <a:latin typeface="+mj-lt"/>
              </a:rPr>
              <a:t/>
            </a:r>
            <a:br>
              <a:rPr lang="vi-VN" dirty="0" smtClean="0">
                <a:latin typeface="+mj-lt"/>
              </a:rPr>
            </a:br>
            <a:r>
              <a:rPr lang="vi-VN" dirty="0" smtClean="0">
                <a:latin typeface="+mj-lt"/>
              </a:rPr>
              <a:t>+Thuỷ </a:t>
            </a:r>
            <a:r>
              <a:rPr lang="vi-VN" dirty="0">
                <a:latin typeface="+mj-lt"/>
              </a:rPr>
              <a:t>triều xuống</a:t>
            </a:r>
            <a:r>
              <a:rPr lang="vi-VN" dirty="0" smtClean="0">
                <a:latin typeface="+mj-lt"/>
              </a:rPr>
              <a:t/>
            </a:r>
            <a:br>
              <a:rPr lang="vi-VN" dirty="0" smtClean="0">
                <a:latin typeface="+mj-lt"/>
              </a:rPr>
            </a:br>
            <a:r>
              <a:rPr lang="vi-VN" dirty="0" smtClean="0">
                <a:latin typeface="+mj-lt"/>
              </a:rPr>
              <a:t>+Thuỷ </a:t>
            </a:r>
            <a:r>
              <a:rPr lang="vi-VN" dirty="0">
                <a:latin typeface="+mj-lt"/>
              </a:rPr>
              <a:t>triều lên</a:t>
            </a:r>
            <a:r>
              <a:rPr lang="vi-VN" dirty="0" smtClean="0">
                <a:latin typeface="+mj-lt"/>
              </a:rPr>
              <a:t/>
            </a:r>
            <a:br>
              <a:rPr lang="vi-VN" dirty="0" smtClean="0">
                <a:latin typeface="+mj-lt"/>
              </a:rPr>
            </a:br>
            <a:r>
              <a:rPr lang="vi-VN" dirty="0" smtClean="0">
                <a:latin typeface="+mj-lt"/>
              </a:rPr>
              <a:t>- Hạ </a:t>
            </a:r>
            <a:r>
              <a:rPr lang="vi-VN" dirty="0">
                <a:latin typeface="+mj-lt"/>
              </a:rPr>
              <a:t>lưu sông Bạch Đằng thấp, độ dốc không cao nên chịu ảnh hưởng của thủy triều khá mạnh. Lúc triều dâng, nước trải đôi bờ đến vài cây số.</a:t>
            </a:r>
            <a:r>
              <a:rPr lang="vi-VN" dirty="0" smtClean="0">
                <a:latin typeface="+mj-lt"/>
              </a:rPr>
              <a:t/>
            </a:r>
            <a:br>
              <a:rPr lang="vi-VN" dirty="0" smtClean="0">
                <a:latin typeface="+mj-lt"/>
              </a:rPr>
            </a:br>
            <a:r>
              <a:rPr lang="vi-VN" dirty="0" smtClean="0">
                <a:latin typeface="+mj-lt"/>
              </a:rPr>
              <a:t>-Thủy </a:t>
            </a:r>
            <a:r>
              <a:rPr lang="vi-VN" dirty="0">
                <a:latin typeface="+mj-lt"/>
              </a:rPr>
              <a:t>triều xuống nước ào ào xuôi ra biển, </a:t>
            </a:r>
            <a:r>
              <a:rPr lang="vi-VN" dirty="0" smtClean="0">
                <a:latin typeface="+mj-lt"/>
              </a:rPr>
              <a:t>mực </a:t>
            </a:r>
            <a:r>
              <a:rPr lang="vi-VN" dirty="0">
                <a:latin typeface="+mj-lt"/>
              </a:rPr>
              <a:t>nước chênh lệch khi cao thấp </a:t>
            </a:r>
            <a:r>
              <a:rPr lang="vi-VN" dirty="0" smtClean="0">
                <a:latin typeface="+mj-lt"/>
              </a:rPr>
              <a:t/>
            </a:r>
            <a:br>
              <a:rPr lang="vi-VN" dirty="0" smtClean="0">
                <a:latin typeface="+mj-lt"/>
              </a:rPr>
            </a:br>
            <a:r>
              <a:rPr lang="vi-VN" dirty="0">
                <a:latin typeface="+mj-lt"/>
              </a:rPr>
              <a:t>khoảng 2 - 3 m.</a:t>
            </a:r>
            <a:r>
              <a:rPr lang="vi-VN" dirty="0" smtClean="0">
                <a:latin typeface="+mj-lt"/>
              </a:rPr>
              <a:t/>
            </a:r>
            <a:br>
              <a:rPr lang="vi-VN" dirty="0" smtClean="0">
                <a:latin typeface="+mj-lt"/>
              </a:rPr>
            </a:br>
            <a:r>
              <a:rPr lang="vi-VN" dirty="0" smtClean="0">
                <a:latin typeface="+mj-lt"/>
              </a:rPr>
              <a:t>- Quân </a:t>
            </a:r>
            <a:r>
              <a:rPr lang="vi-VN" dirty="0">
                <a:latin typeface="+mj-lt"/>
              </a:rPr>
              <a:t>và dân chặt gỗ đẽo cọc nhọn</a:t>
            </a:r>
            <a:r>
              <a:rPr lang="vi-VN" dirty="0" smtClean="0">
                <a:latin typeface="+mj-lt"/>
              </a:rPr>
              <a:t/>
            </a:r>
            <a:br>
              <a:rPr lang="vi-VN" dirty="0" smtClean="0">
                <a:latin typeface="+mj-lt"/>
              </a:rPr>
            </a:br>
            <a:r>
              <a:rPr lang="vi-VN" dirty="0" smtClean="0">
                <a:latin typeface="+mj-lt"/>
              </a:rPr>
              <a:t>- Di </a:t>
            </a:r>
            <a:r>
              <a:rPr lang="vi-VN" dirty="0">
                <a:latin typeface="+mj-lt"/>
              </a:rPr>
              <a:t>chuyển hàng ngàn cọc gỗ ra sông Bạch Đằng và đóng cọc ở lòng </a:t>
            </a:r>
            <a:r>
              <a:rPr lang="vi-VN" dirty="0" smtClean="0">
                <a:latin typeface="+mj-lt"/>
              </a:rPr>
              <a:t>sông</a:t>
            </a:r>
            <a:br>
              <a:rPr lang="vi-VN" dirty="0" smtClean="0">
                <a:latin typeface="+mj-lt"/>
              </a:rPr>
            </a:b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intage paper scrolls background"/>
          <p:cNvPicPr>
            <a:picLocks noChangeAspect="1" noChangeArrowheads="1"/>
          </p:cNvPicPr>
          <p:nvPr/>
        </p:nvPicPr>
        <p:blipFill>
          <a:blip r:embed="rId2"/>
          <a:srcRect/>
          <a:stretch>
            <a:fillRect/>
          </a:stretch>
        </p:blipFill>
        <p:spPr bwMode="auto">
          <a:xfrm>
            <a:off x="0" y="0"/>
            <a:ext cx="9144000" cy="6629399"/>
          </a:xfrm>
          <a:prstGeom prst="rect">
            <a:avLst/>
          </a:prstGeom>
          <a:noFill/>
        </p:spPr>
      </p:pic>
      <p:sp>
        <p:nvSpPr>
          <p:cNvPr id="4" name="TextBox 3"/>
          <p:cNvSpPr txBox="1"/>
          <p:nvPr/>
        </p:nvSpPr>
        <p:spPr>
          <a:xfrm>
            <a:off x="1600200" y="1066800"/>
            <a:ext cx="6096000" cy="4524315"/>
          </a:xfrm>
          <a:prstGeom prst="rect">
            <a:avLst/>
          </a:prstGeom>
          <a:noFill/>
        </p:spPr>
        <p:txBody>
          <a:bodyPr wrap="square" rtlCol="0">
            <a:spAutoFit/>
          </a:bodyPr>
          <a:lstStyle/>
          <a:p>
            <a:pPr>
              <a:buFont typeface="Arial" charset="0"/>
              <a:buChar char="•"/>
            </a:pPr>
            <a:r>
              <a:rPr lang="vi-VN" b="1" dirty="0" smtClean="0"/>
              <a:t>Kết </a:t>
            </a:r>
            <a:r>
              <a:rPr lang="vi-VN" b="1" dirty="0"/>
              <a:t>quả của trận Bạch Đằng ra sao?</a:t>
            </a:r>
            <a:r>
              <a:rPr lang="vi-VN" dirty="0" smtClean="0"/>
              <a:t/>
            </a:r>
            <a:br>
              <a:rPr lang="vi-VN" dirty="0" smtClean="0"/>
            </a:br>
            <a:r>
              <a:rPr lang="vi-VN" dirty="0" smtClean="0"/>
              <a:t>- Quân </a:t>
            </a:r>
            <a:r>
              <a:rPr lang="vi-VN" dirty="0"/>
              <a:t>Nam Hán chết quá nửa, Hoằng Tháo tử trận. Cuộc xâm lược của quân Nam Hán hoàn toàn thất bại.</a:t>
            </a:r>
            <a:r>
              <a:rPr lang="vi-VN" dirty="0" smtClean="0"/>
              <a:t/>
            </a:r>
            <a:br>
              <a:rPr lang="vi-VN" dirty="0" smtClean="0"/>
            </a:br>
            <a:endParaRPr lang="vi-VN" dirty="0" smtClean="0"/>
          </a:p>
          <a:p>
            <a:endParaRPr lang="vi-VN" dirty="0" smtClean="0"/>
          </a:p>
          <a:p>
            <a:r>
              <a:rPr lang="vi-VN" dirty="0" smtClean="0"/>
              <a:t/>
            </a:r>
            <a:br>
              <a:rPr lang="vi-VN" dirty="0" smtClean="0"/>
            </a:br>
            <a:endParaRPr lang="vi-VN" dirty="0" smtClean="0"/>
          </a:p>
          <a:p>
            <a:endParaRPr lang="vi-VN" dirty="0"/>
          </a:p>
          <a:p>
            <a:endParaRPr lang="vi-VN" dirty="0" smtClean="0"/>
          </a:p>
          <a:p>
            <a:endParaRPr lang="vi-VN" dirty="0"/>
          </a:p>
          <a:p>
            <a:endParaRPr lang="vi-VN" dirty="0" smtClean="0"/>
          </a:p>
          <a:p>
            <a:endParaRPr lang="vi-VN" dirty="0"/>
          </a:p>
          <a:p>
            <a:pPr algn="ctr"/>
            <a:endParaRPr lang="vi-VN" b="1" dirty="0">
              <a:solidFill>
                <a:srgbClr val="C00000"/>
              </a:solidFill>
            </a:endParaRPr>
          </a:p>
          <a:p>
            <a:endParaRPr lang="vi-VN" b="1" dirty="0" smtClean="0">
              <a:solidFill>
                <a:srgbClr val="C00000"/>
              </a:solidFill>
            </a:endParaRPr>
          </a:p>
          <a:p>
            <a:r>
              <a:rPr lang="vi-VN" b="1" dirty="0" smtClean="0">
                <a:solidFill>
                  <a:srgbClr val="C00000"/>
                </a:solidFill>
              </a:rPr>
              <a:t>Những </a:t>
            </a:r>
            <a:r>
              <a:rPr lang="vi-VN" b="1" dirty="0">
                <a:solidFill>
                  <a:srgbClr val="C00000"/>
                </a:solidFill>
              </a:rPr>
              <a:t>dấu tích cọc gỗ trong trận Bạch Đằng còn lại</a:t>
            </a:r>
            <a:r>
              <a:rPr lang="vi-VN" b="1" dirty="0" smtClean="0">
                <a:solidFill>
                  <a:srgbClr val="C00000"/>
                </a:solidFill>
              </a:rPr>
              <a:t>.</a:t>
            </a:r>
            <a:r>
              <a:rPr lang="vi-VN" dirty="0" smtClean="0"/>
              <a:t/>
            </a:r>
            <a:br>
              <a:rPr lang="vi-VN" dirty="0" smtClean="0"/>
            </a:br>
            <a:endParaRPr lang="en-US" dirty="0"/>
          </a:p>
        </p:txBody>
      </p:sp>
      <p:sp>
        <p:nvSpPr>
          <p:cNvPr id="5" name="Rectangle 4"/>
          <p:cNvSpPr/>
          <p:nvPr/>
        </p:nvSpPr>
        <p:spPr>
          <a:xfrm>
            <a:off x="1752600" y="1752600"/>
            <a:ext cx="4572000" cy="369332"/>
          </a:xfrm>
          <a:prstGeom prst="rect">
            <a:avLst/>
          </a:prstGeom>
        </p:spPr>
        <p:txBody>
          <a:bodyPr>
            <a:spAutoFit/>
          </a:bodyPr>
          <a:lstStyle/>
          <a:p>
            <a:endParaRPr lang="en-US" dirty="0"/>
          </a:p>
        </p:txBody>
      </p:sp>
      <p:pic>
        <p:nvPicPr>
          <p:cNvPr id="6" name="Picture 5" descr="153110924643325-coc-bach-dang-1392361571557-1531109246-width640height480.jpg"/>
          <p:cNvPicPr>
            <a:picLocks noChangeAspect="1"/>
          </p:cNvPicPr>
          <p:nvPr/>
        </p:nvPicPr>
        <p:blipFill>
          <a:blip r:embed="rId3"/>
          <a:stretch>
            <a:fillRect/>
          </a:stretch>
        </p:blipFill>
        <p:spPr>
          <a:xfrm>
            <a:off x="2514600" y="2057400"/>
            <a:ext cx="4191000" cy="2743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159</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19</cp:revision>
  <dcterms:created xsi:type="dcterms:W3CDTF">2019-09-03T06:28:18Z</dcterms:created>
  <dcterms:modified xsi:type="dcterms:W3CDTF">2019-10-22T07:42:23Z</dcterms:modified>
</cp:coreProperties>
</file>